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6" r:id="rId4"/>
    <p:sldId id="296" r:id="rId5"/>
    <p:sldId id="273" r:id="rId6"/>
    <p:sldId id="274" r:id="rId7"/>
    <p:sldId id="294" r:id="rId8"/>
    <p:sldId id="263" r:id="rId9"/>
    <p:sldId id="282" r:id="rId10"/>
    <p:sldId id="286" r:id="rId11"/>
    <p:sldId id="279" r:id="rId12"/>
    <p:sldId id="280" r:id="rId13"/>
    <p:sldId id="281" r:id="rId14"/>
    <p:sldId id="287" r:id="rId15"/>
    <p:sldId id="288" r:id="rId16"/>
    <p:sldId id="295" r:id="rId17"/>
    <p:sldId id="289" r:id="rId18"/>
    <p:sldId id="290" r:id="rId19"/>
    <p:sldId id="29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BFEB"/>
    <a:srgbClr val="FFB96D"/>
    <a:srgbClr val="CFB0E6"/>
    <a:srgbClr val="BA8CDC"/>
    <a:srgbClr val="7DBD9A"/>
    <a:srgbClr val="ECFF7D"/>
    <a:srgbClr val="FFC585"/>
    <a:srgbClr val="71B791"/>
    <a:srgbClr val="EC7C7C"/>
    <a:srgbClr val="C9A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77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8A8C5-65E9-46AD-5611-95AF240C0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7911E-9F1A-B468-AC1B-B5274242A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BE49C-3B73-B974-FB47-07234F55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1233B-A5C3-FC2B-394B-8ECDE039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90A21-FC89-2310-D293-CAB7A861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23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9315-5221-DAEC-23D0-A1741DFA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3A748-F696-48C6-B1A7-109DDBFF5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965AC-3190-1BD2-A591-80BD91E9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555B2-1A35-2865-CD2D-D326AE5A9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318C8-7215-9A93-AD8C-01F8ED48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1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7E4A5A-AA83-EE06-4941-24B160B75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DDD59-4EFC-4956-73A0-670234B64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6D946-50EB-E3AD-2017-3DDD3F4F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60092-BC16-6AD7-CAAE-A9E65B3A3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39F09-B3CC-ABA0-94D5-48B92EFC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64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3447-BDD5-0301-6FFF-7BF118AA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D88F6-3962-D8BB-4235-875E7CF4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2FF74-95A4-1C28-681A-EBF847B4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AF445-799D-DF5E-E436-CFB7CE9F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422D3-A3F0-56BA-C70A-E1558F94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4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89A0-3034-49BF-3AC5-8AFE3D1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5DE66-E6D7-EF78-01AD-9415C1705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16331-4B83-8A39-DCD1-C5FEAC90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A5B76-0232-81E0-6666-BED8AF22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46168-6980-39DE-4011-BA30F545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46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EFC0-65B6-8E73-2D10-762A694A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93496-C082-9D64-1F72-F5C7E3E97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E81A8-C887-5A66-532B-CBE29EE31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37F78-F25D-503C-EE43-229E313A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5904A-B520-2D36-8D2E-2C924791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1A3E-BFB6-CBC1-99CA-213FA9CC7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24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6D77-88FF-38D6-EB24-1E8E7EC3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246E7-A559-90CA-200A-26870B4B4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F7DE2-7C53-1ABC-4136-CEB53BF37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FF136-D415-F3BB-42F6-1A7B3FBE1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CD421-4FAD-A1A8-DCC2-88CEEC65E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36E53-EB93-3673-ADD1-59E89707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0F9EB0-8002-3F3D-06EE-12EB6D37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858BD-4597-2147-EC90-9ADA96B7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6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F083B-93D2-993A-022D-AED4D801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51BBF-E24A-A125-E057-429F6EEC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F013D-267B-845C-7B19-3F7A92B5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FC6BB-7FB6-5D56-12F7-670F60C2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46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B1A6BE-D08B-36D6-A29D-B403734CC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E2B7F-D8E0-0D9D-7EB7-E1CBF9F9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08F25-7058-F755-476C-A7C39E7F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076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F597-3C9D-1D34-5EB3-76484AE9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27A6C-A7BB-B795-87C8-60DE539E9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CEF21-C34E-6F66-35ED-9920E1D1D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A3C2A-3585-0017-453B-DF65736D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F23E9-A9A1-ADC2-4289-5643DA61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5886D-10B7-C4A2-4957-4F494849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7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B1B9-9E48-5146-0425-24A46C93B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880353-ECB6-CC3D-1912-D3D1801C5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B86B7-713A-245E-1FB3-D3BABBC91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88AAF-4343-034B-24E9-53503E422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DA79A-CAD0-06E5-6646-AF306F25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DE4AB-7776-DC48-EDDE-7754B03D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7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4D7B3-FBEA-8037-FEDB-B6585A8B9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8FC7E-C487-2A98-283D-77253ED0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A3915-C4EC-8119-A81E-0D72C4CE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BAC96-B35E-480C-B0EC-3B1EF137D111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28D92-6B78-3142-155E-13779B5E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17AC-E93E-BCFF-63E7-CC5F5A574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3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5" Type="http://schemas.openxmlformats.org/officeDocument/2006/relationships/image" Target="../media/image21.png"/><Relationship Id="rId10" Type="http://schemas.openxmlformats.org/officeDocument/2006/relationships/image" Target="../media/image1.png"/><Relationship Id="rId4" Type="http://schemas.openxmlformats.org/officeDocument/2006/relationships/image" Target="../media/image29.png"/><Relationship Id="rId9" Type="http://schemas.openxmlformats.org/officeDocument/2006/relationships/image" Target="../media/image3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0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800A8-3020-5A08-B8B7-344B78B7F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0012" y="940847"/>
            <a:ext cx="9144000" cy="2387600"/>
          </a:xfrm>
        </p:spPr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Modelling Anthropogenic Climate Change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B049F-66B7-283D-E935-33482437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228" y="389867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By </a:t>
            </a:r>
            <a:r>
              <a:rPr lang="en-GB" i="1" dirty="0"/>
              <a:t>Thomas Davies</a:t>
            </a:r>
          </a:p>
          <a:p>
            <a:pPr>
              <a:lnSpc>
                <a:spcPct val="150000"/>
              </a:lnSpc>
            </a:pPr>
            <a:r>
              <a:rPr lang="en-GB" dirty="0"/>
              <a:t>Supervised by: </a:t>
            </a:r>
            <a:r>
              <a:rPr lang="en-GB" i="1" dirty="0"/>
              <a:t>Craig P. Testrow </a:t>
            </a:r>
            <a:r>
              <a:rPr lang="en-GB" dirty="0"/>
              <a:t>&amp; </a:t>
            </a:r>
            <a:r>
              <a:rPr lang="en-GB" i="1" dirty="0"/>
              <a:t>Richard J. Wilman</a:t>
            </a:r>
          </a:p>
          <a:p>
            <a:pPr>
              <a:lnSpc>
                <a:spcPct val="150000"/>
              </a:lnSpc>
            </a:pPr>
            <a:r>
              <a:rPr lang="en-GB" dirty="0"/>
              <a:t>Department of Physics, Durham University</a:t>
            </a:r>
          </a:p>
        </p:txBody>
      </p:sp>
    </p:spTree>
    <p:extLst>
      <p:ext uri="{BB962C8B-B14F-4D97-AF65-F5344CB8AC3E}">
        <p14:creationId xmlns:p14="http://schemas.microsoft.com/office/powerpoint/2010/main" val="181842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Solar Flux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513C9E-076B-C755-FF15-772371B87BAB}"/>
                  </a:ext>
                </a:extLst>
              </p:cNvPr>
              <p:cNvSpPr/>
              <p:nvPr/>
            </p:nvSpPr>
            <p:spPr>
              <a:xfrm>
                <a:off x="897977" y="2697468"/>
                <a:ext cx="3377636" cy="121308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513C9E-076B-C755-FF15-772371B87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2697468"/>
                <a:ext cx="3377636" cy="121308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87BFAD6-B4B7-1524-D399-77632BF24588}"/>
                  </a:ext>
                </a:extLst>
              </p:cNvPr>
              <p:cNvSpPr/>
              <p:nvPr/>
            </p:nvSpPr>
            <p:spPr>
              <a:xfrm>
                <a:off x="821777" y="5240569"/>
                <a:ext cx="7913497" cy="121308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𝒔𝒊𝒏</m:t>
                      </m:r>
                      <m:d>
                        <m:d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func>
                        <m:func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400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</m:d>
                        </m:e>
                      </m:func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</m:d>
                        </m:e>
                      </m:func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0" smtClean="0">
                          <a:latin typeface="Cambria Math" panose="02040503050406030204" pitchFamily="18" charset="0"/>
                        </a:rPr>
                        <m:t>𝐬𝐢𝐧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87BFAD6-B4B7-1524-D399-77632BF245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77" y="5240569"/>
                <a:ext cx="7913497" cy="121308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graph of a function&#10;&#10;Description automatically generated">
            <a:extLst>
              <a:ext uri="{FF2B5EF4-FFF2-40B4-BE49-F238E27FC236}">
                <a16:creationId xmlns:a16="http://schemas.microsoft.com/office/drawing/2014/main" id="{D3CA94E8-ACD4-93EB-D2CD-4E217E2599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952" y="780942"/>
            <a:ext cx="6914186" cy="4390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9EA7DE0-D692-B3E8-256F-F0BA9A8818F7}"/>
                  </a:ext>
                </a:extLst>
              </p:cNvPr>
              <p:cNvSpPr/>
              <p:nvPr/>
            </p:nvSpPr>
            <p:spPr>
              <a:xfrm>
                <a:off x="897977" y="1576796"/>
                <a:ext cx="3377636" cy="91325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9EA7DE0-D692-B3E8-256F-F0BA9A881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1576796"/>
                <a:ext cx="3377636" cy="91325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6B8372B-0A6A-DE2A-97A3-74AC220B6474}"/>
                  </a:ext>
                </a:extLst>
              </p:cNvPr>
              <p:cNvSpPr/>
              <p:nvPr/>
            </p:nvSpPr>
            <p:spPr>
              <a:xfrm>
                <a:off x="897977" y="4110454"/>
                <a:ext cx="3377636" cy="86847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𝑠𝑜𝑙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6B8372B-0A6A-DE2A-97A3-74AC220B6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4110454"/>
                <a:ext cx="3377636" cy="86847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DF97685-769C-5FE2-4069-A12B8AC76CD5}"/>
                  </a:ext>
                </a:extLst>
              </p:cNvPr>
              <p:cNvSpPr/>
              <p:nvPr/>
            </p:nvSpPr>
            <p:spPr>
              <a:xfrm>
                <a:off x="313937" y="847974"/>
                <a:ext cx="3961676" cy="5870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How do we calculate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?</a:t>
                </a: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DF97685-769C-5FE2-4069-A12B8AC76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37" y="847974"/>
                <a:ext cx="3961676" cy="587016"/>
              </a:xfrm>
              <a:prstGeom prst="roundRect">
                <a:avLst/>
              </a:prstGeom>
              <a:blipFill>
                <a:blip r:embed="rId8"/>
                <a:stretch>
                  <a:fillRect b="-123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301B174-722E-46D1-B9C9-7DB924AD8529}"/>
                  </a:ext>
                </a:extLst>
              </p:cNvPr>
              <p:cNvSpPr/>
              <p:nvPr/>
            </p:nvSpPr>
            <p:spPr>
              <a:xfrm>
                <a:off x="9044940" y="5282392"/>
                <a:ext cx="2613292" cy="112944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Earth-Sun Declination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Half-day length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301B174-722E-46D1-B9C9-7DB924AD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940" y="5282392"/>
                <a:ext cx="2613292" cy="112944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Down 1">
            <a:extLst>
              <a:ext uri="{FF2B5EF4-FFF2-40B4-BE49-F238E27FC236}">
                <a16:creationId xmlns:a16="http://schemas.microsoft.com/office/drawing/2014/main" id="{78E315DB-0CE6-9E3C-345A-A141EBC69CE6}"/>
              </a:ext>
            </a:extLst>
          </p:cNvPr>
          <p:cNvSpPr/>
          <p:nvPr/>
        </p:nvSpPr>
        <p:spPr>
          <a:xfrm>
            <a:off x="359837" y="2012830"/>
            <a:ext cx="207102" cy="113923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603D95AB-3214-3FEB-D410-9EB5BD5987B4}"/>
              </a:ext>
            </a:extLst>
          </p:cNvPr>
          <p:cNvSpPr/>
          <p:nvPr/>
        </p:nvSpPr>
        <p:spPr>
          <a:xfrm>
            <a:off x="359837" y="3331604"/>
            <a:ext cx="207102" cy="121308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759768F-4870-C979-1598-37DCF3D5A9ED}"/>
              </a:ext>
            </a:extLst>
          </p:cNvPr>
          <p:cNvSpPr/>
          <p:nvPr/>
        </p:nvSpPr>
        <p:spPr>
          <a:xfrm>
            <a:off x="359837" y="4773774"/>
            <a:ext cx="207102" cy="121308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F4936D-B17A-25F7-8FC0-10AD0DA06A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7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8" grpId="0" animBg="1"/>
      <p:bldP spid="20" grpId="0" animBg="1"/>
      <p:bldP spid="2" grpId="0" animBg="1"/>
      <p:bldP spid="3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Surface Albedo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153703" y="762422"/>
                <a:ext cx="7751604" cy="856969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3" y="762422"/>
                <a:ext cx="7751604" cy="85696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48C5E5-33A4-A0D1-0BA0-08ACA6AB92EF}"/>
              </a:ext>
            </a:extLst>
          </p:cNvPr>
          <p:cNvSpPr/>
          <p:nvPr/>
        </p:nvSpPr>
        <p:spPr>
          <a:xfrm>
            <a:off x="2526270" y="1037959"/>
            <a:ext cx="234831" cy="34063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 descr="A graph of a temperature&#10;&#10;Description automatically generated">
            <a:extLst>
              <a:ext uri="{FF2B5EF4-FFF2-40B4-BE49-F238E27FC236}">
                <a16:creationId xmlns:a16="http://schemas.microsoft.com/office/drawing/2014/main" id="{290889C8-669C-9356-1644-D710AD5BC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422" y="1771427"/>
            <a:ext cx="4886374" cy="2451357"/>
          </a:xfrm>
          <a:prstGeom prst="rect">
            <a:avLst/>
          </a:prstGeom>
        </p:spPr>
      </p:pic>
      <p:pic>
        <p:nvPicPr>
          <p:cNvPr id="8" name="Picture 7" descr="A graph of a temperature&#10;&#10;Description automatically generated">
            <a:extLst>
              <a:ext uri="{FF2B5EF4-FFF2-40B4-BE49-F238E27FC236}">
                <a16:creationId xmlns:a16="http://schemas.microsoft.com/office/drawing/2014/main" id="{01D5259E-EAA8-E662-B800-21AA59D9D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51" y="4280676"/>
            <a:ext cx="4966445" cy="22862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009988-2F7E-EF30-9D82-963542DA0644}"/>
                  </a:ext>
                </a:extLst>
              </p:cNvPr>
              <p:cNvSpPr/>
              <p:nvPr/>
            </p:nvSpPr>
            <p:spPr>
              <a:xfrm>
                <a:off x="8573185" y="4451760"/>
                <a:ext cx="2856613" cy="333666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=0.525 −0.245⋅</m:t>
                      </m:r>
                      <m:r>
                        <m:rPr>
                          <m:sty m:val="p"/>
                        </m:rPr>
                        <a:rPr lang="en-GB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GB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⁡(0.2</m:t>
                      </m:r>
                      <m:r>
                        <a:rPr lang="en-GB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−53.6)</m:t>
                      </m:r>
                    </m:oMath>
                  </m:oMathPara>
                </a14:m>
                <a:endParaRPr lang="en-GB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009988-2F7E-EF30-9D82-963542DA0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185" y="4451760"/>
                <a:ext cx="2856613" cy="33366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BABA1341-624E-4FC9-D98E-7B9729710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090695-065D-F271-02E1-B0848CFC39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256"/>
          <a:stretch/>
        </p:blipFill>
        <p:spPr>
          <a:xfrm>
            <a:off x="235645" y="1894928"/>
            <a:ext cx="6090257" cy="43481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E85A1B-F94E-1685-784A-DBC1DD1CC09B}"/>
              </a:ext>
            </a:extLst>
          </p:cNvPr>
          <p:cNvSpPr txBox="1"/>
          <p:nvPr/>
        </p:nvSpPr>
        <p:spPr>
          <a:xfrm>
            <a:off x="2825601" y="6266990"/>
            <a:ext cx="1576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(noaa.gov)</a:t>
            </a:r>
          </a:p>
        </p:txBody>
      </p:sp>
    </p:spTree>
    <p:extLst>
      <p:ext uri="{BB962C8B-B14F-4D97-AF65-F5344CB8AC3E}">
        <p14:creationId xmlns:p14="http://schemas.microsoft.com/office/powerpoint/2010/main" val="31373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0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Horizontal Transport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628719" y="984369"/>
                <a:ext cx="9966931" cy="112922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19" y="984369"/>
                <a:ext cx="9966931" cy="112922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Module 5, Page 2 - Physical Geography">
            <a:extLst>
              <a:ext uri="{FF2B5EF4-FFF2-40B4-BE49-F238E27FC236}">
                <a16:creationId xmlns:a16="http://schemas.microsoft.com/office/drawing/2014/main" id="{7023A4D5-C0E9-2474-D606-29B365BE4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9642" r="17063" b="6987"/>
          <a:stretch/>
        </p:blipFill>
        <p:spPr bwMode="auto">
          <a:xfrm>
            <a:off x="702851" y="2521867"/>
            <a:ext cx="4858406" cy="349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1C4B243-929C-C0F6-5EEA-2D29F497E9A4}"/>
                  </a:ext>
                </a:extLst>
              </p:cNvPr>
              <p:cNvSpPr/>
              <p:nvPr/>
            </p:nvSpPr>
            <p:spPr>
              <a:xfrm>
                <a:off x="6523746" y="3394070"/>
                <a:ext cx="4597187" cy="1529483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GB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3200" b="1"/>
                      <m:t>0.5394</m:t>
                    </m:r>
                  </m:oMath>
                </a14:m>
                <a:r>
                  <a:rPr lang="en-GB" sz="3200" b="1" dirty="0"/>
                  <a:t> </a:t>
                </a:r>
                <a:r>
                  <a:rPr lang="en-GB" sz="2400" b="1" dirty="0"/>
                  <a:t>[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latin typeface="Cambria Math" panose="02040503050406030204" pitchFamily="18" charset="0"/>
                      </a:rPr>
                      <m:t>𝑱</m:t>
                    </m:r>
                    <m:sSup>
                      <m:sSupPr>
                        <m:ctrlPr>
                          <a:rPr lang="en-GB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GB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GB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GB" sz="2400" b="1" dirty="0"/>
                  <a:t>]</a:t>
                </a: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1C4B243-929C-C0F6-5EEA-2D29F497E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46" y="3394070"/>
                <a:ext cx="4597187" cy="152948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9CF82C-1440-D6AB-8F6C-B953453FF1B7}"/>
              </a:ext>
            </a:extLst>
          </p:cNvPr>
          <p:cNvSpPr/>
          <p:nvPr/>
        </p:nvSpPr>
        <p:spPr>
          <a:xfrm>
            <a:off x="4442685" y="1320285"/>
            <a:ext cx="340822" cy="48039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E19D48-0247-E70F-7CBA-BE7F691CB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46CED9-257B-6E18-3AD7-B979956117FF}"/>
              </a:ext>
            </a:extLst>
          </p:cNvPr>
          <p:cNvSpPr txBox="1"/>
          <p:nvPr/>
        </p:nvSpPr>
        <p:spPr>
          <a:xfrm>
            <a:off x="2973023" y="6221022"/>
            <a:ext cx="1576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(springer.com)</a:t>
            </a:r>
          </a:p>
        </p:txBody>
      </p:sp>
    </p:spTree>
    <p:extLst>
      <p:ext uri="{BB962C8B-B14F-4D97-AF65-F5344CB8AC3E}">
        <p14:creationId xmlns:p14="http://schemas.microsoft.com/office/powerpoint/2010/main" val="419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Infrared Cooling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755729" y="892859"/>
                <a:ext cx="9966931" cy="119405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29" y="892859"/>
                <a:ext cx="9966931" cy="119405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1C511D-902D-6F02-9C81-57D7D5B37AB6}"/>
              </a:ext>
            </a:extLst>
          </p:cNvPr>
          <p:cNvSpPr/>
          <p:nvPr/>
        </p:nvSpPr>
        <p:spPr>
          <a:xfrm>
            <a:off x="9083039" y="1247086"/>
            <a:ext cx="869462" cy="53462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00FE8E2-A565-38B4-C96E-05FDDC9ED088}"/>
                  </a:ext>
                </a:extLst>
              </p:cNvPr>
              <p:cNvSpPr/>
              <p:nvPr/>
            </p:nvSpPr>
            <p:spPr>
              <a:xfrm>
                <a:off x="7076012" y="2755962"/>
                <a:ext cx="4780707" cy="2104745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421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273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00FE8E2-A565-38B4-C96E-05FDDC9ED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12" y="2755962"/>
                <a:ext cx="4780707" cy="21047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showing the growth of the global warming&#10;&#10;Description automatically generated with medium confidence">
            <a:extLst>
              <a:ext uri="{FF2B5EF4-FFF2-40B4-BE49-F238E27FC236}">
                <a16:creationId xmlns:a16="http://schemas.microsoft.com/office/drawing/2014/main" id="{E9079B01-D570-43CA-FBB1-889503114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4" y="2398703"/>
            <a:ext cx="6816431" cy="4284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3B4B3E9-E075-CE11-458C-76D891011D26}"/>
                  </a:ext>
                </a:extLst>
              </p:cNvPr>
              <p:cNvSpPr/>
              <p:nvPr/>
            </p:nvSpPr>
            <p:spPr>
              <a:xfrm>
                <a:off x="8626621" y="5047247"/>
                <a:ext cx="3230098" cy="1473693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=0.70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r"/>
                <a:r>
                  <a:rPr lang="en-GB" sz="2400" i="1" dirty="0">
                    <a:solidFill>
                      <a:schemeClr val="tx1"/>
                    </a:solidFill>
                  </a:rPr>
                  <a:t>	</a:t>
                </a:r>
                <a:r>
                  <a:rPr lang="en-GB" sz="2000" i="1" dirty="0">
                    <a:solidFill>
                      <a:schemeClr val="tx1"/>
                    </a:solidFill>
                  </a:rPr>
                  <a:t>(2 d.p)</a:t>
                </a:r>
                <a:endParaRPr lang="en-GB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3B4B3E9-E075-CE11-458C-76D891011D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621" y="5047247"/>
                <a:ext cx="3230098" cy="1473693"/>
              </a:xfrm>
              <a:prstGeom prst="roundRect">
                <a:avLst/>
              </a:prstGeom>
              <a:blipFill>
                <a:blip r:embed="rId6"/>
                <a:stretch>
                  <a:fillRect b="-8642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41102EC-A364-1A01-6444-E91FF3D314E6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H="1">
            <a:off x="8626620" y="4538498"/>
            <a:ext cx="517371" cy="1245597"/>
          </a:xfrm>
          <a:prstGeom prst="curvedConnector4">
            <a:avLst>
              <a:gd name="adj1" fmla="val -44185"/>
              <a:gd name="adj2" fmla="val 7957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8AC0E15-24CC-659A-01CF-D110A032F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0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Heat Capacity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310149" y="764317"/>
                <a:ext cx="9966931" cy="1248954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49" y="764317"/>
                <a:ext cx="9966931" cy="124895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9CF82C-1440-D6AB-8F6C-B953453FF1B7}"/>
              </a:ext>
            </a:extLst>
          </p:cNvPr>
          <p:cNvSpPr/>
          <p:nvPr/>
        </p:nvSpPr>
        <p:spPr>
          <a:xfrm>
            <a:off x="914537" y="1210179"/>
            <a:ext cx="317947" cy="39059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C043-E122-16CB-A291-3078CFF36E22}"/>
                  </a:ext>
                </a:extLst>
              </p:cNvPr>
              <p:cNvSpPr/>
              <p:nvPr/>
            </p:nvSpPr>
            <p:spPr>
              <a:xfrm>
                <a:off x="7501270" y="2934372"/>
                <a:ext cx="4470992" cy="1971498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C043-E122-16CB-A291-3078CFF36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270" y="2934372"/>
                <a:ext cx="4470992" cy="197149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FB72A85-D360-E932-9FF9-0302AA249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pic>
        <p:nvPicPr>
          <p:cNvPr id="4098" name="Picture 2" descr="Maps of the World">
            <a:extLst>
              <a:ext uri="{FF2B5EF4-FFF2-40B4-BE49-F238E27FC236}">
                <a16:creationId xmlns:a16="http://schemas.microsoft.com/office/drawing/2014/main" id="{A53191A2-CFC1-E555-942A-11098E341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49" y="2130661"/>
            <a:ext cx="6954977" cy="40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1AB4D-0487-FA30-EC1C-351B38BCF4FA}"/>
              </a:ext>
            </a:extLst>
          </p:cNvPr>
          <p:cNvSpPr txBox="1"/>
          <p:nvPr/>
        </p:nvSpPr>
        <p:spPr>
          <a:xfrm>
            <a:off x="3350478" y="6311398"/>
            <a:ext cx="1576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(surfertoday.com)</a:t>
            </a:r>
          </a:p>
        </p:txBody>
      </p:sp>
    </p:spTree>
    <p:extLst>
      <p:ext uri="{BB962C8B-B14F-4D97-AF65-F5344CB8AC3E}">
        <p14:creationId xmlns:p14="http://schemas.microsoft.com/office/powerpoint/2010/main" val="145944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8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Antarctica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028C87-939E-65DE-73AE-C18DCF878C52}"/>
              </a:ext>
            </a:extLst>
          </p:cNvPr>
          <p:cNvSpPr/>
          <p:nvPr/>
        </p:nvSpPr>
        <p:spPr>
          <a:xfrm>
            <a:off x="184442" y="1038977"/>
            <a:ext cx="4423258" cy="78712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/>
              <a:t>Why does Antarctica need special treatment?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1E5B00-6A2A-14C2-7FF5-555D984BD31E}"/>
              </a:ext>
            </a:extLst>
          </p:cNvPr>
          <p:cNvSpPr/>
          <p:nvPr/>
        </p:nvSpPr>
        <p:spPr>
          <a:xfrm>
            <a:off x="872292" y="2042889"/>
            <a:ext cx="3587236" cy="789459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dirty="0"/>
              <a:t>Antarctica sits 2500m above sea-level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C58AB84-2F99-346B-F82E-BBFD12371418}"/>
              </a:ext>
            </a:extLst>
          </p:cNvPr>
          <p:cNvSpPr/>
          <p:nvPr/>
        </p:nvSpPr>
        <p:spPr>
          <a:xfrm>
            <a:off x="872293" y="2996094"/>
            <a:ext cx="3587235" cy="787129"/>
          </a:xfrm>
          <a:prstGeom prst="roundRect">
            <a:avLst/>
          </a:prstGeom>
          <a:solidFill>
            <a:srgbClr val="EC7C7C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b="1" dirty="0"/>
              <a:t>Significant surface albedo deviation</a:t>
            </a:r>
          </a:p>
        </p:txBody>
      </p:sp>
      <p:pic>
        <p:nvPicPr>
          <p:cNvPr id="1028" name="Picture 4" descr="Antarctica | History, Map, Climate, &amp; Facts | Britannica">
            <a:extLst>
              <a:ext uri="{FF2B5EF4-FFF2-40B4-BE49-F238E27FC236}">
                <a16:creationId xmlns:a16="http://schemas.microsoft.com/office/drawing/2014/main" id="{5F9A550F-28BB-1183-0EFC-85D77703E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647" y="897874"/>
            <a:ext cx="5612250" cy="240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6351E8CF-FAD0-27DD-6BDE-949A7E681122}"/>
              </a:ext>
            </a:extLst>
          </p:cNvPr>
          <p:cNvSpPr/>
          <p:nvPr/>
        </p:nvSpPr>
        <p:spPr>
          <a:xfrm>
            <a:off x="412855" y="2390175"/>
            <a:ext cx="207102" cy="88434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8DBA0FA-10E8-6916-1709-D0BE11AFB70B}"/>
                  </a:ext>
                </a:extLst>
              </p:cNvPr>
              <p:cNvSpPr/>
              <p:nvPr/>
            </p:nvSpPr>
            <p:spPr>
              <a:xfrm>
                <a:off x="872292" y="3964336"/>
                <a:ext cx="3587236" cy="1072953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1600" dirty="0"/>
                  <a:t>Lapse-rate correction</a:t>
                </a:r>
              </a:p>
              <a:p>
                <a:pPr algn="ctr"/>
                <a:endParaRPr lang="en-GB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−6.5</m:t>
                      </m:r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Δh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8DBA0FA-10E8-6916-1709-D0BE11AFB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292" y="3964336"/>
                <a:ext cx="3587236" cy="107295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95C3CC-7F53-1642-B266-0919EE54C571}"/>
              </a:ext>
            </a:extLst>
          </p:cNvPr>
          <p:cNvSpPr/>
          <p:nvPr/>
        </p:nvSpPr>
        <p:spPr>
          <a:xfrm>
            <a:off x="872292" y="5285778"/>
            <a:ext cx="3587236" cy="741438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dirty="0"/>
              <a:t>More accurate albedo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DC02751B-D0DB-4E89-B2BB-20413165A28E}"/>
              </a:ext>
            </a:extLst>
          </p:cNvPr>
          <p:cNvSpPr/>
          <p:nvPr/>
        </p:nvSpPr>
        <p:spPr>
          <a:xfrm>
            <a:off x="412855" y="3465383"/>
            <a:ext cx="207102" cy="116866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90D1F2D-5C5A-28B3-B0C4-549ADBC77DC3}"/>
              </a:ext>
            </a:extLst>
          </p:cNvPr>
          <p:cNvSpPr/>
          <p:nvPr/>
        </p:nvSpPr>
        <p:spPr>
          <a:xfrm>
            <a:off x="412855" y="4761569"/>
            <a:ext cx="207102" cy="103699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6149E-F2E5-3F6B-6778-A1706F783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AA0006-0B18-D154-6D9C-0E87E15CA252}"/>
              </a:ext>
            </a:extLst>
          </p:cNvPr>
          <p:cNvSpPr txBox="1"/>
          <p:nvPr/>
        </p:nvSpPr>
        <p:spPr>
          <a:xfrm>
            <a:off x="5471629" y="681971"/>
            <a:ext cx="1576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(surfertoday.com)</a:t>
            </a:r>
          </a:p>
        </p:txBody>
      </p:sp>
      <p:pic>
        <p:nvPicPr>
          <p:cNvPr id="11" name="Picture 10" descr="A graph showing the time of the year&#10;&#10;Description automatically generated with medium confidence">
            <a:extLst>
              <a:ext uri="{FF2B5EF4-FFF2-40B4-BE49-F238E27FC236}">
                <a16:creationId xmlns:a16="http://schemas.microsoft.com/office/drawing/2014/main" id="{662A73E9-1579-409F-8B75-FCD0FD79F2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700" y="3339593"/>
            <a:ext cx="7217024" cy="331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3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15" grpId="0" animBg="1"/>
      <p:bldP spid="18" grpId="0" animBg="1"/>
      <p:bldP spid="20" grpId="0" animBg="1"/>
      <p:bldP spid="2" grpId="0" animBg="1"/>
      <p:bldP spid="3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147061" y="2489802"/>
            <a:ext cx="5723752" cy="149158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Temperature Forecasts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F02848-5980-5330-05E7-4CF72E1BE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EBC5B9-4521-2642-4A73-7550A0208218}"/>
              </a:ext>
            </a:extLst>
          </p:cNvPr>
          <p:cNvSpPr txBox="1"/>
          <p:nvPr/>
        </p:nvSpPr>
        <p:spPr>
          <a:xfrm>
            <a:off x="11196083" y="6644551"/>
            <a:ext cx="12705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bg1"/>
                </a:solidFill>
              </a:rPr>
              <a:t>(NASA)</a:t>
            </a:r>
          </a:p>
        </p:txBody>
      </p:sp>
    </p:spTree>
    <p:extLst>
      <p:ext uri="{BB962C8B-B14F-4D97-AF65-F5344CB8AC3E}">
        <p14:creationId xmlns:p14="http://schemas.microsoft.com/office/powerpoint/2010/main" val="414470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inux Libertine"/>
              </a:rPr>
              <a:t>Representative Concentration Pathways (RCPs)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9653F7-01B6-2DA9-6877-B95750648912}"/>
              </a:ext>
            </a:extLst>
          </p:cNvPr>
          <p:cNvSpPr/>
          <p:nvPr/>
        </p:nvSpPr>
        <p:spPr>
          <a:xfrm>
            <a:off x="2914453" y="808730"/>
            <a:ext cx="6363093" cy="6213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2000" b="1" dirty="0"/>
              <a:t>How do we produce global temperature forecasts?</a:t>
            </a:r>
          </a:p>
        </p:txBody>
      </p:sp>
      <p:pic>
        <p:nvPicPr>
          <p:cNvPr id="17" name="Picture 1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BBE1A585-3BCB-49B7-4554-502F6048E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52" y="1589566"/>
            <a:ext cx="8708598" cy="50931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F1D2F8-0E73-0CA9-D14F-2985246FA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0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inux Libertine"/>
              </a:rPr>
              <a:t>Temperature Forecasts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88D4F8D-44A6-2B12-38B6-647D1987C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" y="2010332"/>
            <a:ext cx="6171907" cy="442458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6F9617-E446-695F-E03F-50A4EC7691DB}"/>
              </a:ext>
            </a:extLst>
          </p:cNvPr>
          <p:cNvSpPr/>
          <p:nvPr/>
        </p:nvSpPr>
        <p:spPr>
          <a:xfrm>
            <a:off x="6631250" y="4731249"/>
            <a:ext cx="5329342" cy="1720340"/>
          </a:xfrm>
          <a:prstGeom prst="roundRect">
            <a:avLst/>
          </a:prstGeom>
          <a:solidFill>
            <a:srgbClr val="7DBD9A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endParaRPr lang="en-GB" sz="1400" b="1" dirty="0"/>
          </a:p>
          <a:p>
            <a:pPr algn="ctr">
              <a:lnSpc>
                <a:spcPct val="150000"/>
              </a:lnSpc>
            </a:pPr>
            <a:r>
              <a:rPr lang="en-GB" sz="1400" b="1" dirty="0"/>
              <a:t>RCP 2.6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Slight decrease in global temperatures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Minimal change in sea-level and ice cap volumes.</a:t>
            </a:r>
            <a:br>
              <a:rPr lang="en-GB" sz="1400" dirty="0"/>
            </a:br>
            <a:endParaRPr lang="en-GB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9702F7A-D6E4-3F9E-BAA0-8B43AB75CB10}"/>
                  </a:ext>
                </a:extLst>
              </p:cNvPr>
              <p:cNvSpPr/>
              <p:nvPr/>
            </p:nvSpPr>
            <p:spPr>
              <a:xfrm>
                <a:off x="6631250" y="808730"/>
                <a:ext cx="5329342" cy="1761815"/>
              </a:xfrm>
              <a:prstGeom prst="roundRect">
                <a:avLst/>
              </a:prstGeom>
              <a:solidFill>
                <a:srgbClr val="EC7C7C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>
                  <a:lnSpc>
                    <a:spcPct val="150000"/>
                  </a:lnSpc>
                </a:pPr>
                <a:endParaRPr lang="en-GB" sz="1400" b="1" dirty="0"/>
              </a:p>
              <a:p>
                <a:pPr algn="ctr">
                  <a:lnSpc>
                    <a:spcPct val="150000"/>
                  </a:lnSpc>
                </a:pPr>
                <a:r>
                  <a:rPr lang="en-GB" sz="1400" b="1" dirty="0"/>
                  <a:t>RCP 8.5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Warming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2.3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GB" sz="1400" dirty="0"/>
                  <a:t> by 2100, with a trend of more warming to come.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Significant melting of the ice caps.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Largest increase in sea levels.</a:t>
                </a:r>
                <a:br>
                  <a:rPr lang="en-GB" sz="1400" dirty="0"/>
                </a:br>
                <a:endParaRPr lang="en-GB" sz="1400" dirty="0"/>
              </a:p>
            </p:txBody>
          </p:sp>
        </mc:Choice>
        <mc:Fallback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9702F7A-D6E4-3F9E-BAA0-8B43AB75C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50" y="808730"/>
                <a:ext cx="5329342" cy="176181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B029ABC-A22A-4BED-9BB2-9C84A055A5E7}"/>
                  </a:ext>
                </a:extLst>
              </p:cNvPr>
              <p:cNvSpPr/>
              <p:nvPr/>
            </p:nvSpPr>
            <p:spPr>
              <a:xfrm>
                <a:off x="6631250" y="2761476"/>
                <a:ext cx="5329342" cy="1678479"/>
              </a:xfrm>
              <a:prstGeom prst="roundRect">
                <a:avLst/>
              </a:prstGeom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>
                  <a:lnSpc>
                    <a:spcPct val="150000"/>
                  </a:lnSpc>
                </a:pPr>
                <a:endParaRPr lang="en-GB" sz="1400" b="1" dirty="0"/>
              </a:p>
              <a:p>
                <a:pPr algn="ctr">
                  <a:lnSpc>
                    <a:spcPct val="150000"/>
                  </a:lnSpc>
                </a:pPr>
                <a:r>
                  <a:rPr lang="en-GB" sz="1400" b="1" dirty="0"/>
                  <a:t>RCP 4.5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Warming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GB" sz="1400" dirty="0"/>
                  <a:t> by 2100, coming to an equilibrium.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Moderate degree of ice cap shrinkage and change in sea-levels.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400" dirty="0"/>
              </a:p>
            </p:txBody>
          </p:sp>
        </mc:Choice>
        <mc:Fallback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B029ABC-A22A-4BED-9BB2-9C84A055A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50" y="2761476"/>
                <a:ext cx="5329342" cy="16784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10E928D-4D3F-B891-355F-8C7AA0A44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47B722-312C-E3CE-A2BB-C9FBDFD8CE64}"/>
              </a:ext>
            </a:extLst>
          </p:cNvPr>
          <p:cNvSpPr/>
          <p:nvPr/>
        </p:nvSpPr>
        <p:spPr>
          <a:xfrm>
            <a:off x="1402787" y="1164877"/>
            <a:ext cx="4118348" cy="52476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2000" b="1" dirty="0"/>
              <a:t>Temperature Forecasts</a:t>
            </a:r>
          </a:p>
        </p:txBody>
      </p:sp>
    </p:spTree>
    <p:extLst>
      <p:ext uri="{BB962C8B-B14F-4D97-AF65-F5344CB8AC3E}">
        <p14:creationId xmlns:p14="http://schemas.microsoft.com/office/powerpoint/2010/main" val="326328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 b="0" i="0" dirty="0">
              <a:solidFill>
                <a:schemeClr val="bg1"/>
              </a:solidFill>
              <a:effectLst/>
              <a:latin typeface="Linux Libertin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5FE2F0-815C-BB47-FB94-78BAF67AADEE}"/>
              </a:ext>
            </a:extLst>
          </p:cNvPr>
          <p:cNvSpPr/>
          <p:nvPr/>
        </p:nvSpPr>
        <p:spPr>
          <a:xfrm>
            <a:off x="3028266" y="1577682"/>
            <a:ext cx="6018510" cy="2082761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en-GB" sz="2800" b="1" u="sng" dirty="0">
                <a:solidFill>
                  <a:schemeClr val="tx1"/>
                </a:solidFill>
              </a:rPr>
              <a:t>Next Steps</a:t>
            </a:r>
          </a:p>
          <a:p>
            <a:pPr marL="457200" indent="-457200" algn="ctr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Quantify warming consequences more thoroughly</a:t>
            </a:r>
            <a:endParaRPr lang="en-GB" sz="2000" b="1" u="sng" dirty="0">
              <a:solidFill>
                <a:schemeClr val="tx1"/>
              </a:solidFill>
            </a:endParaRPr>
          </a:p>
          <a:p>
            <a:pPr marL="457200" indent="-457200" algn="ctr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Model frequency of wildfires &amp; droughts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8E4515E-9DFF-AF41-1F8F-8C77F55CAC15}"/>
              </a:ext>
            </a:extLst>
          </p:cNvPr>
          <p:cNvSpPr/>
          <p:nvPr/>
        </p:nvSpPr>
        <p:spPr>
          <a:xfrm>
            <a:off x="4202970" y="4175895"/>
            <a:ext cx="3669102" cy="82683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Q&amp;A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EB00E-1A98-B052-881C-481A770B4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4E7FEE-F269-437E-9370-2480666B821D}"/>
              </a:ext>
            </a:extLst>
          </p:cNvPr>
          <p:cNvSpPr txBox="1"/>
          <p:nvPr/>
        </p:nvSpPr>
        <p:spPr>
          <a:xfrm>
            <a:off x="11196083" y="6644551"/>
            <a:ext cx="12705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bg1"/>
                </a:solidFill>
              </a:rPr>
              <a:t>(ESA)</a:t>
            </a:r>
          </a:p>
        </p:txBody>
      </p:sp>
    </p:spTree>
    <p:extLst>
      <p:ext uri="{BB962C8B-B14F-4D97-AF65-F5344CB8AC3E}">
        <p14:creationId xmlns:p14="http://schemas.microsoft.com/office/powerpoint/2010/main" val="184759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Seminar Outline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546374" y="919249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Project Aim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0F5834-1D76-73F1-1870-7F8C8F115BF0}"/>
              </a:ext>
            </a:extLst>
          </p:cNvPr>
          <p:cNvSpPr/>
          <p:nvPr/>
        </p:nvSpPr>
        <p:spPr>
          <a:xfrm>
            <a:off x="546374" y="2950291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The Climate Crisis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15E780E-4EF2-8B48-4D2B-6B22ED10B64A}"/>
              </a:ext>
            </a:extLst>
          </p:cNvPr>
          <p:cNvSpPr/>
          <p:nvPr/>
        </p:nvSpPr>
        <p:spPr>
          <a:xfrm>
            <a:off x="3817167" y="5044565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The Climate Model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102F3D-ADAA-3244-EB5D-7A2A9C49038F}"/>
              </a:ext>
            </a:extLst>
          </p:cNvPr>
          <p:cNvSpPr/>
          <p:nvPr/>
        </p:nvSpPr>
        <p:spPr>
          <a:xfrm>
            <a:off x="7094311" y="2950291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Temperature Forecasts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A1581E-BF45-4CA1-8726-C22212D33F81}"/>
              </a:ext>
            </a:extLst>
          </p:cNvPr>
          <p:cNvSpPr/>
          <p:nvPr/>
        </p:nvSpPr>
        <p:spPr>
          <a:xfrm>
            <a:off x="7094310" y="942174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Q &amp; A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25F488DF-3A73-42F2-2FDA-00BA30C59719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2458742" y="2583826"/>
            <a:ext cx="732930" cy="12700"/>
          </a:xfrm>
          <a:prstGeom prst="curvedConnector3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E67FB21F-4690-8C1D-9F8E-FB879FF65ECD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2598578" y="4475032"/>
            <a:ext cx="1445218" cy="991960"/>
          </a:xfrm>
          <a:prstGeom prst="curvedConnector2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DD91AE0-84E1-83C4-4D19-CC52BB8C564E}"/>
              </a:ext>
            </a:extLst>
          </p:cNvPr>
          <p:cNvCxnSpPr>
            <a:cxnSpLocks/>
            <a:stCxn id="10" idx="3"/>
            <a:endCxn id="11" idx="2"/>
          </p:cNvCxnSpPr>
          <p:nvPr/>
        </p:nvCxnSpPr>
        <p:spPr>
          <a:xfrm flipV="1">
            <a:off x="8374832" y="4248403"/>
            <a:ext cx="998312" cy="1445218"/>
          </a:xfrm>
          <a:prstGeom prst="curvedConnector2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57C0C7B-6B94-9618-762C-F9E868DEB69E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rot="16200000" flipV="1">
            <a:off x="9018142" y="2595288"/>
            <a:ext cx="710005" cy="1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727646-482C-CDE1-FF41-8A5B94D9A448}"/>
              </a:ext>
            </a:extLst>
          </p:cNvPr>
          <p:cNvSpPr txBox="1"/>
          <p:nvPr/>
        </p:nvSpPr>
        <p:spPr>
          <a:xfrm>
            <a:off x="10101055" y="6654954"/>
            <a:ext cx="19786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0" i="1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(iStock / Anna Carolina Negri)</a:t>
            </a:r>
            <a:endParaRPr lang="en-GB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94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en-GB" dirty="0"/>
              <a:t>Project Aim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74" name="Picture 2" descr="How successful are international climate efforts? – DW – 09/24/2020">
            <a:extLst>
              <a:ext uri="{FF2B5EF4-FFF2-40B4-BE49-F238E27FC236}">
                <a16:creationId xmlns:a16="http://schemas.microsoft.com/office/drawing/2014/main" id="{8D62002A-B085-6472-BD97-77D49E372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8" y="769803"/>
            <a:ext cx="3108803" cy="584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90393C-1FBB-6DDE-BE8C-A5616198B7AC}"/>
              </a:ext>
            </a:extLst>
          </p:cNvPr>
          <p:cNvSpPr/>
          <p:nvPr/>
        </p:nvSpPr>
        <p:spPr>
          <a:xfrm>
            <a:off x="4091145" y="1960145"/>
            <a:ext cx="4482022" cy="1268018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“</a:t>
            </a:r>
            <a:r>
              <a:rPr lang="en-US" i="1" dirty="0"/>
              <a:t>National climate action plans remain insufficient to limit global temperature rise to 1.5 degrees Celsius</a:t>
            </a:r>
            <a:r>
              <a:rPr lang="en-GB" sz="1600" dirty="0">
                <a:solidFill>
                  <a:schemeClr val="tx1"/>
                </a:solidFill>
              </a:rPr>
              <a:t>” – IPCC 2023 Report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8A4871-F785-62AC-99AB-5355F3ECCECF}"/>
              </a:ext>
            </a:extLst>
          </p:cNvPr>
          <p:cNvSpPr/>
          <p:nvPr/>
        </p:nvSpPr>
        <p:spPr>
          <a:xfrm>
            <a:off x="3614758" y="997223"/>
            <a:ext cx="5434796" cy="653596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GB" b="1" dirty="0">
                <a:solidFill>
                  <a:schemeClr val="tx1"/>
                </a:solidFill>
              </a:rPr>
              <a:t>Will the Paris Agreement solve climate change?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2E6915-C875-56AA-B4DA-5C3691AD2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419" y="822303"/>
            <a:ext cx="2311879" cy="560963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A17537-E683-AF32-029E-D228D01232B5}"/>
              </a:ext>
            </a:extLst>
          </p:cNvPr>
          <p:cNvSpPr/>
          <p:nvPr/>
        </p:nvSpPr>
        <p:spPr>
          <a:xfrm>
            <a:off x="3614758" y="3694461"/>
            <a:ext cx="5434796" cy="653596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GB" b="1" dirty="0">
                <a:solidFill>
                  <a:schemeClr val="tx1"/>
                </a:solidFill>
              </a:rPr>
              <a:t>Project Aim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6EE363-C56E-EEEB-B12D-A8B6F01E5BBC}"/>
              </a:ext>
            </a:extLst>
          </p:cNvPr>
          <p:cNvSpPr/>
          <p:nvPr/>
        </p:nvSpPr>
        <p:spPr>
          <a:xfrm>
            <a:off x="4091145" y="4598862"/>
            <a:ext cx="4616700" cy="1269825"/>
          </a:xfrm>
          <a:prstGeom prst="roundRect">
            <a:avLst>
              <a:gd name="adj" fmla="val 9253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To understand the implications of various emission scenarios, aiding in the selection of a new Paris Agreement.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3A1D65-05C0-F9F7-FE2C-C841D9778E17}"/>
              </a:ext>
            </a:extLst>
          </p:cNvPr>
          <p:cNvSpPr txBox="1"/>
          <p:nvPr/>
        </p:nvSpPr>
        <p:spPr>
          <a:xfrm>
            <a:off x="10516432" y="6451908"/>
            <a:ext cx="1143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/>
              <a:t>(</a:t>
            </a:r>
            <a:r>
              <a:rPr lang="en-GB" sz="900" i="1" dirty="0" err="1"/>
              <a:t>Src</a:t>
            </a:r>
            <a:r>
              <a:rPr lang="en-GB" sz="900" i="1" dirty="0"/>
              <a:t>: un.org)</a:t>
            </a:r>
          </a:p>
        </p:txBody>
      </p:sp>
    </p:spTree>
    <p:extLst>
      <p:ext uri="{BB962C8B-B14F-4D97-AF65-F5344CB8AC3E}">
        <p14:creationId xmlns:p14="http://schemas.microsoft.com/office/powerpoint/2010/main" val="331750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389767" y="2622803"/>
            <a:ext cx="5412465" cy="1230977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The Climate Crisis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0073C-C2D9-C8E5-63B5-1699F8E1D7EA}"/>
              </a:ext>
            </a:extLst>
          </p:cNvPr>
          <p:cNvSpPr txBox="1"/>
          <p:nvPr/>
        </p:nvSpPr>
        <p:spPr>
          <a:xfrm>
            <a:off x="11001778" y="6654954"/>
            <a:ext cx="12705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bg1"/>
                </a:solidFill>
              </a:rPr>
              <a:t>(issnationallab.org)</a:t>
            </a:r>
          </a:p>
        </p:txBody>
      </p:sp>
    </p:spTree>
    <p:extLst>
      <p:ext uri="{BB962C8B-B14F-4D97-AF65-F5344CB8AC3E}">
        <p14:creationId xmlns:p14="http://schemas.microsoft.com/office/powerpoint/2010/main" val="368979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en-GB" sz="1600" dirty="0"/>
              <a:t>Atmospheric CO2 levels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F3B4B-D33E-42C6-610E-98F8F8AFCC2F}"/>
              </a:ext>
            </a:extLst>
          </p:cNvPr>
          <p:cNvSpPr/>
          <p:nvPr/>
        </p:nvSpPr>
        <p:spPr>
          <a:xfrm>
            <a:off x="939969" y="833129"/>
            <a:ext cx="4012507" cy="54161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Why are CO2 levels increasing?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3601C5-B91A-1BA9-D486-549EDDA6D8A8}"/>
              </a:ext>
            </a:extLst>
          </p:cNvPr>
          <p:cNvSpPr/>
          <p:nvPr/>
        </p:nvSpPr>
        <p:spPr>
          <a:xfrm>
            <a:off x="6486458" y="852810"/>
            <a:ext cx="4697428" cy="52193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What is the global temperature trend?</a:t>
            </a:r>
          </a:p>
        </p:txBody>
      </p:sp>
      <p:pic>
        <p:nvPicPr>
          <p:cNvPr id="6146" name="Picture 2" descr="Why Did the Industrial Revolution Happen in Britain in the Eighteenth  Century? – Merchants and Mechanics">
            <a:extLst>
              <a:ext uri="{FF2B5EF4-FFF2-40B4-BE49-F238E27FC236}">
                <a16:creationId xmlns:a16="http://schemas.microsoft.com/office/drawing/2014/main" id="{C8685863-FB9D-8F9A-9F72-B0B4389BA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" y="3753620"/>
            <a:ext cx="2784434" cy="264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orty percent of Antarctica's ice shelves are shrinking, worrying  scientists - The Washington Post">
            <a:extLst>
              <a:ext uri="{FF2B5EF4-FFF2-40B4-BE49-F238E27FC236}">
                <a16:creationId xmlns:a16="http://schemas.microsoft.com/office/drawing/2014/main" id="{45EC57CA-A081-E8C4-B478-F37A151A3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65" y="3753619"/>
            <a:ext cx="2995483" cy="265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lifornia Wildfires Explained: Why Does The State Have So Many? - The New  York Times">
            <a:extLst>
              <a:ext uri="{FF2B5EF4-FFF2-40B4-BE49-F238E27FC236}">
                <a16:creationId xmlns:a16="http://schemas.microsoft.com/office/drawing/2014/main" id="{34245DF1-A106-4F57-4654-36A87099F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620" y="3760792"/>
            <a:ext cx="3174367" cy="265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graph of a number of years&#10;&#10;Description automatically generated">
            <a:extLst>
              <a:ext uri="{FF2B5EF4-FFF2-40B4-BE49-F238E27FC236}">
                <a16:creationId xmlns:a16="http://schemas.microsoft.com/office/drawing/2014/main" id="{F0F1F02C-DA71-8E9B-3B42-41286EBFA1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3"/>
          <a:stretch/>
        </p:blipFill>
        <p:spPr>
          <a:xfrm>
            <a:off x="5922564" y="1585596"/>
            <a:ext cx="6193423" cy="20399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804A21-8BB2-62F4-7DAF-D52FCB04B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31" y="1634094"/>
            <a:ext cx="5667165" cy="19285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724444-7B50-5AF1-5E58-1C91907DEF89}"/>
              </a:ext>
            </a:extLst>
          </p:cNvPr>
          <p:cNvSpPr txBox="1"/>
          <p:nvPr/>
        </p:nvSpPr>
        <p:spPr>
          <a:xfrm>
            <a:off x="651516" y="6431019"/>
            <a:ext cx="166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(merchantsandmechanics.com)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C9ED-279B-572E-163C-3FFFF8B7F1A6}"/>
              </a:ext>
            </a:extLst>
          </p:cNvPr>
          <p:cNvSpPr txBox="1"/>
          <p:nvPr/>
        </p:nvSpPr>
        <p:spPr>
          <a:xfrm>
            <a:off x="3600592" y="6450126"/>
            <a:ext cx="166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(flickr.com / Daniel Kohler)</a:t>
            </a:r>
          </a:p>
        </p:txBody>
      </p:sp>
      <p:pic>
        <p:nvPicPr>
          <p:cNvPr id="1032" name="Picture 8" descr="Pollution | Modern technology Owes ecology An apology. (Alan… | Flickr">
            <a:extLst>
              <a:ext uri="{FF2B5EF4-FFF2-40B4-BE49-F238E27FC236}">
                <a16:creationId xmlns:a16="http://schemas.microsoft.com/office/drawing/2014/main" id="{ECF72000-2D38-2DE0-464D-D3D70F6E7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" t="-1210" r="-2522" b="6170"/>
          <a:stretch/>
        </p:blipFill>
        <p:spPr bwMode="auto">
          <a:xfrm>
            <a:off x="2918567" y="3728649"/>
            <a:ext cx="2899148" cy="268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664E73-4CD6-22CF-984B-0157C5ABF3E0}"/>
              </a:ext>
            </a:extLst>
          </p:cNvPr>
          <p:cNvSpPr txBox="1"/>
          <p:nvPr/>
        </p:nvSpPr>
        <p:spPr>
          <a:xfrm>
            <a:off x="7169850" y="6450126"/>
            <a:ext cx="5866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(NASA)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124EB7-BE35-1F30-7829-9ECC8258F3CE}"/>
              </a:ext>
            </a:extLst>
          </p:cNvPr>
          <p:cNvSpPr txBox="1"/>
          <p:nvPr/>
        </p:nvSpPr>
        <p:spPr>
          <a:xfrm>
            <a:off x="9770263" y="6450126"/>
            <a:ext cx="18617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(</a:t>
            </a:r>
            <a:r>
              <a:rPr lang="en-US" sz="900" b="0" i="0" dirty="0">
                <a:effectLst/>
                <a:latin typeface="GuardianTextSans"/>
              </a:rPr>
              <a:t>Josh Edelson/AFP/Getty Images</a:t>
            </a:r>
            <a:r>
              <a:rPr lang="en-GB" sz="9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038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en-GB" sz="1600" dirty="0"/>
              <a:t>The Greenhouse effect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F3B4B-D33E-42C6-610E-98F8F8AFCC2F}"/>
              </a:ext>
            </a:extLst>
          </p:cNvPr>
          <p:cNvSpPr/>
          <p:nvPr/>
        </p:nvSpPr>
        <p:spPr>
          <a:xfrm>
            <a:off x="469190" y="854963"/>
            <a:ext cx="5145226" cy="66646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What is a greenhouse gas?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3601C5-B91A-1BA9-D486-549EDDA6D8A8}"/>
              </a:ext>
            </a:extLst>
          </p:cNvPr>
          <p:cNvSpPr/>
          <p:nvPr/>
        </p:nvSpPr>
        <p:spPr>
          <a:xfrm>
            <a:off x="6418785" y="854962"/>
            <a:ext cx="5145226" cy="66646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How do they effect global temperature?</a:t>
            </a:r>
          </a:p>
        </p:txBody>
      </p:sp>
      <p:pic>
        <p:nvPicPr>
          <p:cNvPr id="1030" name="Picture 6" descr="The Greenhouse Effect Of Water, 60% OFF">
            <a:extLst>
              <a:ext uri="{FF2B5EF4-FFF2-40B4-BE49-F238E27FC236}">
                <a16:creationId xmlns:a16="http://schemas.microsoft.com/office/drawing/2014/main" id="{9D320AC0-2F29-337C-4F1A-D86003B8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53" y="1761572"/>
            <a:ext cx="4629531" cy="436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uilding a Climate III — INTEGRATE 1.0 documentation">
            <a:extLst>
              <a:ext uri="{FF2B5EF4-FFF2-40B4-BE49-F238E27FC236}">
                <a16:creationId xmlns:a16="http://schemas.microsoft.com/office/drawing/2014/main" id="{3CF409A3-2E02-4A08-3993-A90CA1851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785" y="1651528"/>
            <a:ext cx="5136252" cy="296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AAB1CD-76D9-55C7-DDB4-87FA821165ED}"/>
              </a:ext>
            </a:extLst>
          </p:cNvPr>
          <p:cNvSpPr txBox="1"/>
          <p:nvPr/>
        </p:nvSpPr>
        <p:spPr>
          <a:xfrm>
            <a:off x="2542241" y="6287316"/>
            <a:ext cx="11206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/>
              <a:t>(wwwcdn.imo.org)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4B806-3184-5BB4-C2AE-6E2ECB0CB782}"/>
              </a:ext>
            </a:extLst>
          </p:cNvPr>
          <p:cNvSpPr txBox="1"/>
          <p:nvPr/>
        </p:nvSpPr>
        <p:spPr>
          <a:xfrm>
            <a:off x="8235857" y="6348082"/>
            <a:ext cx="18703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/>
              <a:t>(</a:t>
            </a:r>
            <a:r>
              <a:rPr lang="en-GB" sz="900" i="1" dirty="0" err="1"/>
              <a:t>integrate.mutz.science</a:t>
            </a:r>
            <a:r>
              <a:rPr lang="en-GB" sz="900" i="1" dirty="0"/>
              <a:t>, cdc.gov)</a:t>
            </a:r>
          </a:p>
        </p:txBody>
      </p:sp>
      <p:pic>
        <p:nvPicPr>
          <p:cNvPr id="2050" name="Picture 2" descr="Radiation Studies - CDC: The Electromagnetic Spectrum">
            <a:extLst>
              <a:ext uri="{FF2B5EF4-FFF2-40B4-BE49-F238E27FC236}">
                <a16:creationId xmlns:a16="http://schemas.microsoft.com/office/drawing/2014/main" id="{2B977D9B-A463-3260-6257-44B9A25B7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785" y="4685757"/>
            <a:ext cx="5209748" cy="159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06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389767" y="2622803"/>
            <a:ext cx="5412465" cy="1230977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The Climate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3E6BA9-1BA3-9E85-D105-1D3714D3141C}"/>
              </a:ext>
            </a:extLst>
          </p:cNvPr>
          <p:cNvSpPr txBox="1"/>
          <p:nvPr/>
        </p:nvSpPr>
        <p:spPr>
          <a:xfrm>
            <a:off x="11196083" y="6644551"/>
            <a:ext cx="12705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bg1"/>
                </a:solidFill>
              </a:rPr>
              <a:t>(NASA)</a:t>
            </a:r>
          </a:p>
        </p:txBody>
      </p:sp>
    </p:spTree>
    <p:extLst>
      <p:ext uri="{BB962C8B-B14F-4D97-AF65-F5344CB8AC3E}">
        <p14:creationId xmlns:p14="http://schemas.microsoft.com/office/powerpoint/2010/main" val="122170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Climate Model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748E9A-5724-9A1F-E682-BD6EC119A4D9}"/>
              </a:ext>
            </a:extLst>
          </p:cNvPr>
          <p:cNvSpPr/>
          <p:nvPr/>
        </p:nvSpPr>
        <p:spPr>
          <a:xfrm>
            <a:off x="4676138" y="848271"/>
            <a:ext cx="2839723" cy="625536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What is a 1-D EBM?</a:t>
            </a: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5128" name="Picture 8" descr="One-Dimensional Energy Balance Model | METEO 469: From Meteorology to  Mitigation: Understanding Global Warming">
            <a:extLst>
              <a:ext uri="{FF2B5EF4-FFF2-40B4-BE49-F238E27FC236}">
                <a16:creationId xmlns:a16="http://schemas.microsoft.com/office/drawing/2014/main" id="{53BCB68C-A959-C1EC-E7AB-2D672ED4B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370" y="2931639"/>
            <a:ext cx="5545916" cy="282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A7F34F-98DE-8031-0C47-678CB17D1511}"/>
                  </a:ext>
                </a:extLst>
              </p:cNvPr>
              <p:cNvSpPr/>
              <p:nvPr/>
            </p:nvSpPr>
            <p:spPr>
              <a:xfrm>
                <a:off x="601022" y="1649056"/>
                <a:ext cx="6702216" cy="129422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f>
                        <m:f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</m:e>
                                <m:sup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p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𝒕𝒂𝒏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𝝏𝝀</m:t>
                              </m:r>
                            </m:den>
                          </m:f>
                        </m:e>
                      </m:d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A7F34F-98DE-8031-0C47-678CB17D1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22" y="1649056"/>
                <a:ext cx="6702216" cy="129422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 descr="Module 5, Page 2 - Physical Geography">
            <a:extLst>
              <a:ext uri="{FF2B5EF4-FFF2-40B4-BE49-F238E27FC236}">
                <a16:creationId xmlns:a16="http://schemas.microsoft.com/office/drawing/2014/main" id="{CE64FC59-181D-213A-9764-D5D7B200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9642" r="17063" b="6987"/>
          <a:stretch/>
        </p:blipFill>
        <p:spPr bwMode="auto">
          <a:xfrm>
            <a:off x="1506207" y="3170523"/>
            <a:ext cx="4403723" cy="316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7B20E6-CA67-305F-CA10-639EE07C2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258221-F391-CB54-B9E7-07B9FADAC5BA}"/>
              </a:ext>
            </a:extLst>
          </p:cNvPr>
          <p:cNvSpPr txBox="1"/>
          <p:nvPr/>
        </p:nvSpPr>
        <p:spPr>
          <a:xfrm>
            <a:off x="3564564" y="6395699"/>
            <a:ext cx="1576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(springer.com)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7CA31-19BF-3EB6-70BE-A8E768AE934B}"/>
              </a:ext>
            </a:extLst>
          </p:cNvPr>
          <p:cNvSpPr txBox="1"/>
          <p:nvPr/>
        </p:nvSpPr>
        <p:spPr>
          <a:xfrm>
            <a:off x="8235801" y="6224074"/>
            <a:ext cx="1576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(psu.edu)</a:t>
            </a:r>
          </a:p>
        </p:txBody>
      </p:sp>
    </p:spTree>
    <p:extLst>
      <p:ext uri="{BB962C8B-B14F-4D97-AF65-F5344CB8AC3E}">
        <p14:creationId xmlns:p14="http://schemas.microsoft.com/office/powerpoint/2010/main" val="153299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Solar Flux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1177164" y="770637"/>
                <a:ext cx="9966931" cy="150695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164" y="770637"/>
                <a:ext cx="9966931" cy="150695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4000-CA27-DF0E-D1F6-94445A2F825E}"/>
              </a:ext>
            </a:extLst>
          </p:cNvPr>
          <p:cNvSpPr/>
          <p:nvPr/>
        </p:nvSpPr>
        <p:spPr>
          <a:xfrm>
            <a:off x="3484257" y="1248054"/>
            <a:ext cx="283329" cy="55212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6" name="Picture 2" descr="Absorption / reflection of sunlight - Understanding Global Change">
            <a:extLst>
              <a:ext uri="{FF2B5EF4-FFF2-40B4-BE49-F238E27FC236}">
                <a16:creationId xmlns:a16="http://schemas.microsoft.com/office/drawing/2014/main" id="{A44B57AA-8C03-145F-B036-37BF04F57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3" y="2387606"/>
            <a:ext cx="5394614" cy="396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lobal Mean Solar Irradiance Map [1125x733] : r/MapPorn">
            <a:extLst>
              <a:ext uri="{FF2B5EF4-FFF2-40B4-BE49-F238E27FC236}">
                <a16:creationId xmlns:a16="http://schemas.microsoft.com/office/drawing/2014/main" id="{79C5852C-3FE3-C092-BD85-1DB579AFC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017" y="2439392"/>
            <a:ext cx="6339467" cy="391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4A1B2-0069-E15E-EECA-5CDE1168CD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FC835-E4B9-FCDD-5194-521D5565B960}"/>
              </a:ext>
            </a:extLst>
          </p:cNvPr>
          <p:cNvSpPr txBox="1"/>
          <p:nvPr/>
        </p:nvSpPr>
        <p:spPr>
          <a:xfrm>
            <a:off x="2331187" y="6402430"/>
            <a:ext cx="1576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(berkeley.edu)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70B42-67C5-963E-F7EF-5B50FA7BFED4}"/>
              </a:ext>
            </a:extLst>
          </p:cNvPr>
          <p:cNvSpPr txBox="1"/>
          <p:nvPr/>
        </p:nvSpPr>
        <p:spPr>
          <a:xfrm>
            <a:off x="8630978" y="6402430"/>
            <a:ext cx="1576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(3tier.com)</a:t>
            </a:r>
          </a:p>
        </p:txBody>
      </p:sp>
    </p:spTree>
    <p:extLst>
      <p:ext uri="{BB962C8B-B14F-4D97-AF65-F5344CB8AC3E}">
        <p14:creationId xmlns:p14="http://schemas.microsoft.com/office/powerpoint/2010/main" val="63193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5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587</Words>
  <Application>Microsoft Office PowerPoint</Application>
  <PresentationFormat>Widescreen</PresentationFormat>
  <Paragraphs>102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GuardianTextSans</vt:lpstr>
      <vt:lpstr>Linux Libertine</vt:lpstr>
      <vt:lpstr>Noto Sans</vt:lpstr>
      <vt:lpstr>Office Theme</vt:lpstr>
      <vt:lpstr>Modelling Anthropogenic Climate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Anthropogenic Climate Change</dc:title>
  <dc:creator>DAVIES, THOMAS N. (Student)</dc:creator>
  <cp:lastModifiedBy>DAVIES, THOMAS N. (Student)</cp:lastModifiedBy>
  <cp:revision>317</cp:revision>
  <dcterms:created xsi:type="dcterms:W3CDTF">2024-01-24T11:14:50Z</dcterms:created>
  <dcterms:modified xsi:type="dcterms:W3CDTF">2024-02-27T11:22:35Z</dcterms:modified>
</cp:coreProperties>
</file>